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82" r:id="rId2"/>
    <p:sldId id="275" r:id="rId3"/>
    <p:sldId id="284" r:id="rId4"/>
    <p:sldId id="283" r:id="rId5"/>
    <p:sldId id="285" r:id="rId6"/>
    <p:sldId id="279" r:id="rId7"/>
    <p:sldId id="277" r:id="rId8"/>
    <p:sldId id="281" r:id="rId9"/>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i Wu" initials="WW" lastIdx="36" clrIdx="0">
    <p:extLst>
      <p:ext uri="{19B8F6BF-5375-455C-9EA6-DF929625EA0E}">
        <p15:presenceInfo xmlns:p15="http://schemas.microsoft.com/office/powerpoint/2012/main" userId="S-1-5-21-3885718231-639565703-585033454-869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3" autoAdjust="0"/>
    <p:restoredTop sz="94660"/>
  </p:normalViewPr>
  <p:slideViewPr>
    <p:cSldViewPr snapToGrid="0">
      <p:cViewPr varScale="1">
        <p:scale>
          <a:sx n="62" d="100"/>
          <a:sy n="62" d="100"/>
        </p:scale>
        <p:origin x="102" y="6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11-14T16:49:35.488" idx="35">
    <p:pos x="1574" y="2335"/>
    <p:text>The method is equivalent to universal kriging for a given variogram provided all the data are used in the kriging system and not only those in a local window. Local kriging is controlled by nmax etc.</p:text>
    <p:extLst>
      <p:ext uri="{C676402C-5697-4E1C-873F-D02D1690AC5C}">
        <p15:threadingInfo xmlns:p15="http://schemas.microsoft.com/office/powerpoint/2012/main" timeZoneBias="36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6-11-14T17:41:00.576" idx="36">
    <p:pos x="2441" y="254"/>
    <p:text>Kriging tends to underestimate values that are larger than average and to overestimate those that are smaller. Kriging has lost variance that was in the original data.</p:text>
    <p:extLst>
      <p:ext uri="{C676402C-5697-4E1C-873F-D02D1690AC5C}">
        <p15:threadingInfo xmlns:p15="http://schemas.microsoft.com/office/powerpoint/2012/main" timeZoneBias="360"/>
      </p:ext>
    </p:extLst>
  </p:cm>
</p:cmLst>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1.wmf"/><Relationship Id="rId4"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418" cy="465744"/>
          </a:xfrm>
          <a:prstGeom prst="rect">
            <a:avLst/>
          </a:prstGeom>
        </p:spPr>
        <p:txBody>
          <a:bodyPr vert="horz" lIns="87440" tIns="43720" rIns="87440" bIns="43720" rtlCol="0"/>
          <a:lstStyle>
            <a:lvl1pPr algn="l">
              <a:defRPr sz="1100"/>
            </a:lvl1pPr>
          </a:lstStyle>
          <a:p>
            <a:endParaRPr lang="en-US"/>
          </a:p>
        </p:txBody>
      </p:sp>
      <p:sp>
        <p:nvSpPr>
          <p:cNvPr id="3" name="Date Placeholder 2"/>
          <p:cNvSpPr>
            <a:spLocks noGrp="1"/>
          </p:cNvSpPr>
          <p:nvPr>
            <p:ph type="dt" sz="quarter" idx="1"/>
          </p:nvPr>
        </p:nvSpPr>
        <p:spPr>
          <a:xfrm>
            <a:off x="3897902" y="0"/>
            <a:ext cx="2982418" cy="465744"/>
          </a:xfrm>
          <a:prstGeom prst="rect">
            <a:avLst/>
          </a:prstGeom>
        </p:spPr>
        <p:txBody>
          <a:bodyPr vert="horz" lIns="87440" tIns="43720" rIns="87440" bIns="43720" rtlCol="0"/>
          <a:lstStyle>
            <a:lvl1pPr algn="r">
              <a:defRPr sz="1100"/>
            </a:lvl1pPr>
          </a:lstStyle>
          <a:p>
            <a:fld id="{C4FD1F6B-48E3-434D-A076-F1CF70328967}" type="datetimeFigureOut">
              <a:rPr lang="en-US" smtClean="0"/>
              <a:pPr/>
              <a:t>11/14/2016</a:t>
            </a:fld>
            <a:endParaRPr lang="en-US"/>
          </a:p>
        </p:txBody>
      </p:sp>
      <p:sp>
        <p:nvSpPr>
          <p:cNvPr id="4" name="Footer Placeholder 3"/>
          <p:cNvSpPr>
            <a:spLocks noGrp="1"/>
          </p:cNvSpPr>
          <p:nvPr>
            <p:ph type="ftr" sz="quarter" idx="2"/>
          </p:nvPr>
        </p:nvSpPr>
        <p:spPr>
          <a:xfrm>
            <a:off x="0" y="8830658"/>
            <a:ext cx="2982418" cy="465742"/>
          </a:xfrm>
          <a:prstGeom prst="rect">
            <a:avLst/>
          </a:prstGeom>
        </p:spPr>
        <p:txBody>
          <a:bodyPr vert="horz" lIns="87440" tIns="43720" rIns="87440" bIns="43720" rtlCol="0" anchor="b"/>
          <a:lstStyle>
            <a:lvl1pPr algn="l">
              <a:defRPr sz="1100"/>
            </a:lvl1pPr>
          </a:lstStyle>
          <a:p>
            <a:endParaRPr lang="en-US"/>
          </a:p>
        </p:txBody>
      </p:sp>
      <p:sp>
        <p:nvSpPr>
          <p:cNvPr id="5" name="Slide Number Placeholder 4"/>
          <p:cNvSpPr>
            <a:spLocks noGrp="1"/>
          </p:cNvSpPr>
          <p:nvPr>
            <p:ph type="sldNum" sz="quarter" idx="3"/>
          </p:nvPr>
        </p:nvSpPr>
        <p:spPr>
          <a:xfrm>
            <a:off x="3897902" y="8830658"/>
            <a:ext cx="2982418" cy="465742"/>
          </a:xfrm>
          <a:prstGeom prst="rect">
            <a:avLst/>
          </a:prstGeom>
        </p:spPr>
        <p:txBody>
          <a:bodyPr vert="horz" lIns="87440" tIns="43720" rIns="87440" bIns="43720" rtlCol="0" anchor="b"/>
          <a:lstStyle>
            <a:lvl1pPr algn="r">
              <a:defRPr sz="1100"/>
            </a:lvl1pPr>
          </a:lstStyle>
          <a:p>
            <a:fld id="{A8193E17-A4B4-45D6-ABCF-755FDD7F6C9D}" type="slidenum">
              <a:rPr lang="en-US" smtClean="0"/>
              <a:pPr/>
              <a:t>‹#›</a:t>
            </a:fld>
            <a:endParaRPr lang="en-US"/>
          </a:p>
        </p:txBody>
      </p:sp>
    </p:spTree>
    <p:extLst>
      <p:ext uri="{BB962C8B-B14F-4D97-AF65-F5344CB8AC3E}">
        <p14:creationId xmlns:p14="http://schemas.microsoft.com/office/powerpoint/2010/main" val="285280495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75E9E3-4D44-434B-9F08-67AE38E10224}" type="datetimeFigureOut">
              <a:rPr lang="en-US" smtClean="0"/>
              <a:pPr/>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87660F-8A6D-416F-9B04-8B06610A3D50}" type="slidenum">
              <a:rPr lang="en-US" smtClean="0"/>
              <a:pPr/>
              <a:t>‹#›</a:t>
            </a:fld>
            <a:endParaRPr lang="en-US"/>
          </a:p>
        </p:txBody>
      </p:sp>
    </p:spTree>
    <p:extLst>
      <p:ext uri="{BB962C8B-B14F-4D97-AF65-F5344CB8AC3E}">
        <p14:creationId xmlns:p14="http://schemas.microsoft.com/office/powerpoint/2010/main" val="563705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75E9E3-4D44-434B-9F08-67AE38E10224}" type="datetimeFigureOut">
              <a:rPr lang="en-US" smtClean="0"/>
              <a:pPr/>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87660F-8A6D-416F-9B04-8B06610A3D50}" type="slidenum">
              <a:rPr lang="en-US" smtClean="0"/>
              <a:pPr/>
              <a:t>‹#›</a:t>
            </a:fld>
            <a:endParaRPr lang="en-US"/>
          </a:p>
        </p:txBody>
      </p:sp>
    </p:spTree>
    <p:extLst>
      <p:ext uri="{BB962C8B-B14F-4D97-AF65-F5344CB8AC3E}">
        <p14:creationId xmlns:p14="http://schemas.microsoft.com/office/powerpoint/2010/main" val="1629869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75E9E3-4D44-434B-9F08-67AE38E10224}" type="datetimeFigureOut">
              <a:rPr lang="en-US" smtClean="0"/>
              <a:pPr/>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87660F-8A6D-416F-9B04-8B06610A3D50}" type="slidenum">
              <a:rPr lang="en-US" smtClean="0"/>
              <a:pPr/>
              <a:t>‹#›</a:t>
            </a:fld>
            <a:endParaRPr lang="en-US"/>
          </a:p>
        </p:txBody>
      </p:sp>
    </p:spTree>
    <p:extLst>
      <p:ext uri="{BB962C8B-B14F-4D97-AF65-F5344CB8AC3E}">
        <p14:creationId xmlns:p14="http://schemas.microsoft.com/office/powerpoint/2010/main" val="7025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75E9E3-4D44-434B-9F08-67AE38E10224}" type="datetimeFigureOut">
              <a:rPr lang="en-US" smtClean="0"/>
              <a:pPr/>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87660F-8A6D-416F-9B04-8B06610A3D50}" type="slidenum">
              <a:rPr lang="en-US" smtClean="0"/>
              <a:pPr/>
              <a:t>‹#›</a:t>
            </a:fld>
            <a:endParaRPr lang="en-US"/>
          </a:p>
        </p:txBody>
      </p:sp>
    </p:spTree>
    <p:extLst>
      <p:ext uri="{BB962C8B-B14F-4D97-AF65-F5344CB8AC3E}">
        <p14:creationId xmlns:p14="http://schemas.microsoft.com/office/powerpoint/2010/main" val="3841456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75E9E3-4D44-434B-9F08-67AE38E10224}" type="datetimeFigureOut">
              <a:rPr lang="en-US" smtClean="0"/>
              <a:pPr/>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87660F-8A6D-416F-9B04-8B06610A3D50}" type="slidenum">
              <a:rPr lang="en-US" smtClean="0"/>
              <a:pPr/>
              <a:t>‹#›</a:t>
            </a:fld>
            <a:endParaRPr lang="en-US"/>
          </a:p>
        </p:txBody>
      </p:sp>
    </p:spTree>
    <p:extLst>
      <p:ext uri="{BB962C8B-B14F-4D97-AF65-F5344CB8AC3E}">
        <p14:creationId xmlns:p14="http://schemas.microsoft.com/office/powerpoint/2010/main" val="4243077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75E9E3-4D44-434B-9F08-67AE38E10224}" type="datetimeFigureOut">
              <a:rPr lang="en-US" smtClean="0"/>
              <a:pPr/>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87660F-8A6D-416F-9B04-8B06610A3D50}" type="slidenum">
              <a:rPr lang="en-US" smtClean="0"/>
              <a:pPr/>
              <a:t>‹#›</a:t>
            </a:fld>
            <a:endParaRPr lang="en-US"/>
          </a:p>
        </p:txBody>
      </p:sp>
    </p:spTree>
    <p:extLst>
      <p:ext uri="{BB962C8B-B14F-4D97-AF65-F5344CB8AC3E}">
        <p14:creationId xmlns:p14="http://schemas.microsoft.com/office/powerpoint/2010/main" val="2669008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75E9E3-4D44-434B-9F08-67AE38E10224}" type="datetimeFigureOut">
              <a:rPr lang="en-US" smtClean="0"/>
              <a:pPr/>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87660F-8A6D-416F-9B04-8B06610A3D50}" type="slidenum">
              <a:rPr lang="en-US" smtClean="0"/>
              <a:pPr/>
              <a:t>‹#›</a:t>
            </a:fld>
            <a:endParaRPr lang="en-US"/>
          </a:p>
        </p:txBody>
      </p:sp>
    </p:spTree>
    <p:extLst>
      <p:ext uri="{BB962C8B-B14F-4D97-AF65-F5344CB8AC3E}">
        <p14:creationId xmlns:p14="http://schemas.microsoft.com/office/powerpoint/2010/main" val="3895209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75E9E3-4D44-434B-9F08-67AE38E10224}" type="datetimeFigureOut">
              <a:rPr lang="en-US" smtClean="0"/>
              <a:pPr/>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87660F-8A6D-416F-9B04-8B06610A3D50}" type="slidenum">
              <a:rPr lang="en-US" smtClean="0"/>
              <a:pPr/>
              <a:t>‹#›</a:t>
            </a:fld>
            <a:endParaRPr lang="en-US"/>
          </a:p>
        </p:txBody>
      </p:sp>
    </p:spTree>
    <p:extLst>
      <p:ext uri="{BB962C8B-B14F-4D97-AF65-F5344CB8AC3E}">
        <p14:creationId xmlns:p14="http://schemas.microsoft.com/office/powerpoint/2010/main" val="2224213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75E9E3-4D44-434B-9F08-67AE38E10224}" type="datetimeFigureOut">
              <a:rPr lang="en-US" smtClean="0"/>
              <a:pPr/>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87660F-8A6D-416F-9B04-8B06610A3D50}" type="slidenum">
              <a:rPr lang="en-US" smtClean="0"/>
              <a:pPr/>
              <a:t>‹#›</a:t>
            </a:fld>
            <a:endParaRPr lang="en-US"/>
          </a:p>
        </p:txBody>
      </p:sp>
    </p:spTree>
    <p:extLst>
      <p:ext uri="{BB962C8B-B14F-4D97-AF65-F5344CB8AC3E}">
        <p14:creationId xmlns:p14="http://schemas.microsoft.com/office/powerpoint/2010/main" val="263399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75E9E3-4D44-434B-9F08-67AE38E10224}" type="datetimeFigureOut">
              <a:rPr lang="en-US" smtClean="0"/>
              <a:pPr/>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87660F-8A6D-416F-9B04-8B06610A3D50}" type="slidenum">
              <a:rPr lang="en-US" smtClean="0"/>
              <a:pPr/>
              <a:t>‹#›</a:t>
            </a:fld>
            <a:endParaRPr lang="en-US"/>
          </a:p>
        </p:txBody>
      </p:sp>
    </p:spTree>
    <p:extLst>
      <p:ext uri="{BB962C8B-B14F-4D97-AF65-F5344CB8AC3E}">
        <p14:creationId xmlns:p14="http://schemas.microsoft.com/office/powerpoint/2010/main" val="2963710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75E9E3-4D44-434B-9F08-67AE38E10224}" type="datetimeFigureOut">
              <a:rPr lang="en-US" smtClean="0"/>
              <a:pPr/>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87660F-8A6D-416F-9B04-8B06610A3D50}" type="slidenum">
              <a:rPr lang="en-US" smtClean="0"/>
              <a:pPr/>
              <a:t>‹#›</a:t>
            </a:fld>
            <a:endParaRPr lang="en-US"/>
          </a:p>
        </p:txBody>
      </p:sp>
    </p:spTree>
    <p:extLst>
      <p:ext uri="{BB962C8B-B14F-4D97-AF65-F5344CB8AC3E}">
        <p14:creationId xmlns:p14="http://schemas.microsoft.com/office/powerpoint/2010/main" val="1585725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75E9E3-4D44-434B-9F08-67AE38E10224}" type="datetimeFigureOut">
              <a:rPr lang="en-US" smtClean="0"/>
              <a:pPr/>
              <a:t>11/14/2016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87660F-8A6D-416F-9B04-8B06610A3D50}" type="slidenum">
              <a:rPr lang="en-US" smtClean="0"/>
              <a:pPr/>
              <a:t>‹#›</a:t>
            </a:fld>
            <a:endParaRPr lang="en-US"/>
          </a:p>
        </p:txBody>
      </p:sp>
    </p:spTree>
    <p:extLst>
      <p:ext uri="{BB962C8B-B14F-4D97-AF65-F5344CB8AC3E}">
        <p14:creationId xmlns:p14="http://schemas.microsoft.com/office/powerpoint/2010/main" val="8591500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comments" Target="../comments/comment1.xml"/><Relationship Id="rId4" Type="http://schemas.openxmlformats.org/officeDocument/2006/relationships/image" Target="../media/image1.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2.wmf"/><Relationship Id="rId5" Type="http://schemas.openxmlformats.org/officeDocument/2006/relationships/oleObject" Target="../embeddings/oleObject4.bin"/><Relationship Id="rId4" Type="http://schemas.openxmlformats.org/officeDocument/2006/relationships/image" Target="../media/image1.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wmf"/></Relationships>
</file>

<file path=ppt/slides/_rels/slide6.xml.rels><?xml version="1.0" encoding="UTF-8" standalone="yes"?>
<Relationships xmlns="http://schemas.openxmlformats.org/package/2006/relationships"><Relationship Id="rId8" Type="http://schemas.openxmlformats.org/officeDocument/2006/relationships/image" Target="../media/image4.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3.wmf"/><Relationship Id="rId5" Type="http://schemas.openxmlformats.org/officeDocument/2006/relationships/oleObject" Target="../embeddings/oleObject7.bin"/><Relationship Id="rId10" Type="http://schemas.openxmlformats.org/officeDocument/2006/relationships/image" Target="../media/image5.wmf"/><Relationship Id="rId4" Type="http://schemas.openxmlformats.org/officeDocument/2006/relationships/image" Target="../media/image1.wmf"/><Relationship Id="rId9" Type="http://schemas.openxmlformats.org/officeDocument/2006/relationships/oleObject" Target="../embeddings/oleObject9.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comments" Target="../comments/comment2.xml"/><Relationship Id="rId4" Type="http://schemas.openxmlformats.org/officeDocument/2006/relationships/image" Target="../media/image1.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6.emf"/><Relationship Id="rId4"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ounded Rectangle 12"/>
          <p:cNvSpPr/>
          <p:nvPr/>
        </p:nvSpPr>
        <p:spPr>
          <a:xfrm>
            <a:off x="5226131" y="4652475"/>
            <a:ext cx="5736363" cy="1828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0" y="501687"/>
            <a:ext cx="9144000" cy="2387600"/>
          </a:xfrm>
        </p:spPr>
        <p:txBody>
          <a:bodyPr>
            <a:normAutofit/>
          </a:bodyPr>
          <a:lstStyle/>
          <a:p>
            <a:r>
              <a:rPr lang="en-US" dirty="0" smtClean="0"/>
              <a:t/>
            </a:r>
            <a:br>
              <a:rPr lang="en-US" dirty="0" smtClean="0"/>
            </a:br>
            <a:r>
              <a:rPr lang="en-US" sz="4000" b="1" dirty="0" smtClean="0"/>
              <a:t>Lecture 10 – More kriging, stochastic simulation, and </a:t>
            </a:r>
            <a:r>
              <a:rPr lang="en-US" sz="4000" b="1" dirty="0" smtClean="0"/>
              <a:t>model diagnostics</a:t>
            </a:r>
            <a:endParaRPr lang="en-US" sz="4000" b="1" dirty="0"/>
          </a:p>
        </p:txBody>
      </p:sp>
      <p:sp>
        <p:nvSpPr>
          <p:cNvPr id="3" name="Subtitle 2"/>
          <p:cNvSpPr>
            <a:spLocks noGrp="1"/>
          </p:cNvSpPr>
          <p:nvPr>
            <p:ph type="subTitle" idx="1"/>
          </p:nvPr>
        </p:nvSpPr>
        <p:spPr>
          <a:xfrm>
            <a:off x="1524000" y="3340225"/>
            <a:ext cx="9144000" cy="1655762"/>
          </a:xfrm>
        </p:spPr>
        <p:txBody>
          <a:bodyPr/>
          <a:lstStyle/>
          <a:p>
            <a:r>
              <a:rPr lang="en-US" dirty="0" smtClean="0"/>
              <a:t>Wei Wu</a:t>
            </a:r>
          </a:p>
          <a:p>
            <a:r>
              <a:rPr lang="en-US" dirty="0" smtClean="0"/>
              <a:t>November 15, 2016</a:t>
            </a:r>
            <a:endParaRPr lang="en-US" dirty="0"/>
          </a:p>
        </p:txBody>
      </p:sp>
      <p:sp>
        <p:nvSpPr>
          <p:cNvPr id="4" name="TextBox 3"/>
          <p:cNvSpPr txBox="1"/>
          <p:nvPr/>
        </p:nvSpPr>
        <p:spPr>
          <a:xfrm>
            <a:off x="84219" y="132347"/>
            <a:ext cx="7100351" cy="492443"/>
          </a:xfrm>
          <a:prstGeom prst="rect">
            <a:avLst/>
          </a:prstGeom>
          <a:noFill/>
        </p:spPr>
        <p:txBody>
          <a:bodyPr wrap="square" rtlCol="0">
            <a:spAutoFit/>
          </a:bodyPr>
          <a:lstStyle/>
          <a:p>
            <a:r>
              <a:rPr lang="en-US" sz="2600" dirty="0" smtClean="0"/>
              <a:t>COA 616 </a:t>
            </a:r>
            <a:r>
              <a:rPr lang="en-US" sz="2600" dirty="0" err="1" smtClean="0"/>
              <a:t>Geostatistics</a:t>
            </a:r>
            <a:r>
              <a:rPr lang="en-US" sz="2600" dirty="0" smtClean="0"/>
              <a:t> in Environmental Sciences</a:t>
            </a:r>
            <a:endParaRPr lang="en-US" sz="2600" dirty="0"/>
          </a:p>
        </p:txBody>
      </p:sp>
      <p:sp>
        <p:nvSpPr>
          <p:cNvPr id="5" name="TextBox 4"/>
          <p:cNvSpPr txBox="1"/>
          <p:nvPr/>
        </p:nvSpPr>
        <p:spPr>
          <a:xfrm>
            <a:off x="1953492" y="5286859"/>
            <a:ext cx="2115671" cy="646331"/>
          </a:xfrm>
          <a:prstGeom prst="rect">
            <a:avLst/>
          </a:prstGeom>
          <a:noFill/>
          <a:ln>
            <a:solidFill>
              <a:schemeClr val="tx1"/>
            </a:solidFill>
          </a:ln>
        </p:spPr>
        <p:txBody>
          <a:bodyPr wrap="square" rtlCol="0">
            <a:spAutoFit/>
          </a:bodyPr>
          <a:lstStyle/>
          <a:p>
            <a:r>
              <a:rPr lang="en-US" dirty="0" smtClean="0"/>
              <a:t>Regionalized variable (Data)</a:t>
            </a:r>
            <a:endParaRPr lang="en-US" dirty="0"/>
          </a:p>
        </p:txBody>
      </p:sp>
      <p:cxnSp>
        <p:nvCxnSpPr>
          <p:cNvPr id="6" name="Straight Arrow Connector 5"/>
          <p:cNvCxnSpPr/>
          <p:nvPr/>
        </p:nvCxnSpPr>
        <p:spPr>
          <a:xfrm>
            <a:off x="4140880" y="5610024"/>
            <a:ext cx="1129553" cy="0"/>
          </a:xfrm>
          <a:prstGeom prst="straightConnector1">
            <a:avLst/>
          </a:prstGeom>
          <a:ln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342151" y="5080669"/>
            <a:ext cx="2115671" cy="1200329"/>
          </a:xfrm>
          <a:prstGeom prst="rect">
            <a:avLst/>
          </a:prstGeom>
          <a:noFill/>
          <a:ln>
            <a:solidFill>
              <a:schemeClr val="tx1"/>
            </a:solidFill>
          </a:ln>
        </p:spPr>
        <p:txBody>
          <a:bodyPr wrap="square" rtlCol="0">
            <a:spAutoFit/>
          </a:bodyPr>
          <a:lstStyle/>
          <a:p>
            <a:r>
              <a:rPr lang="en-US" dirty="0" smtClean="0"/>
              <a:t>Infer property of the random function (spatial dependence)</a:t>
            </a:r>
            <a:endParaRPr lang="en-US" dirty="0"/>
          </a:p>
        </p:txBody>
      </p:sp>
      <p:sp>
        <p:nvSpPr>
          <p:cNvPr id="8" name="TextBox 7"/>
          <p:cNvSpPr txBox="1"/>
          <p:nvPr/>
        </p:nvSpPr>
        <p:spPr>
          <a:xfrm>
            <a:off x="4105020" y="5152388"/>
            <a:ext cx="1201271" cy="369332"/>
          </a:xfrm>
          <a:prstGeom prst="rect">
            <a:avLst/>
          </a:prstGeom>
          <a:noFill/>
        </p:spPr>
        <p:txBody>
          <a:bodyPr wrap="square" rtlCol="0">
            <a:spAutoFit/>
          </a:bodyPr>
          <a:lstStyle/>
          <a:p>
            <a:r>
              <a:rPr lang="en-US" dirty="0" smtClean="0"/>
              <a:t>Estimation</a:t>
            </a:r>
            <a:endParaRPr lang="en-US" dirty="0"/>
          </a:p>
        </p:txBody>
      </p:sp>
      <p:sp>
        <p:nvSpPr>
          <p:cNvPr id="9" name="TextBox 8"/>
          <p:cNvSpPr txBox="1"/>
          <p:nvPr/>
        </p:nvSpPr>
        <p:spPr>
          <a:xfrm>
            <a:off x="4140879" y="5597902"/>
            <a:ext cx="1201271" cy="369332"/>
          </a:xfrm>
          <a:prstGeom prst="rect">
            <a:avLst/>
          </a:prstGeom>
          <a:noFill/>
        </p:spPr>
        <p:txBody>
          <a:bodyPr wrap="square" rtlCol="0">
            <a:spAutoFit/>
          </a:bodyPr>
          <a:lstStyle/>
          <a:p>
            <a:r>
              <a:rPr lang="en-US" dirty="0" smtClean="0"/>
              <a:t>Modeling</a:t>
            </a:r>
            <a:endParaRPr lang="en-US" dirty="0"/>
          </a:p>
        </p:txBody>
      </p:sp>
      <p:cxnSp>
        <p:nvCxnSpPr>
          <p:cNvPr id="10" name="Straight Arrow Connector 9"/>
          <p:cNvCxnSpPr/>
          <p:nvPr/>
        </p:nvCxnSpPr>
        <p:spPr>
          <a:xfrm>
            <a:off x="7529537" y="5647992"/>
            <a:ext cx="1129553" cy="0"/>
          </a:xfrm>
          <a:prstGeom prst="straightConnector1">
            <a:avLst/>
          </a:prstGeom>
          <a:ln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8730810" y="5009859"/>
            <a:ext cx="2115671" cy="923330"/>
          </a:xfrm>
          <a:prstGeom prst="rect">
            <a:avLst/>
          </a:prstGeom>
          <a:noFill/>
          <a:ln>
            <a:solidFill>
              <a:schemeClr val="tx1"/>
            </a:solidFill>
          </a:ln>
        </p:spPr>
        <p:txBody>
          <a:bodyPr wrap="square" rtlCol="0">
            <a:spAutoFit/>
          </a:bodyPr>
          <a:lstStyle/>
          <a:p>
            <a:r>
              <a:rPr lang="en-US" dirty="0" smtClean="0"/>
              <a:t>Predict values of RF at </a:t>
            </a:r>
            <a:r>
              <a:rPr lang="en-US" dirty="0" err="1" smtClean="0"/>
              <a:t>unsampled</a:t>
            </a:r>
            <a:r>
              <a:rPr lang="en-US" dirty="0" smtClean="0"/>
              <a:t> locations</a:t>
            </a:r>
            <a:endParaRPr lang="en-US" dirty="0"/>
          </a:p>
        </p:txBody>
      </p:sp>
      <p:sp>
        <p:nvSpPr>
          <p:cNvPr id="12" name="TextBox 11"/>
          <p:cNvSpPr txBox="1"/>
          <p:nvPr/>
        </p:nvSpPr>
        <p:spPr>
          <a:xfrm>
            <a:off x="7493679" y="5197543"/>
            <a:ext cx="1201271" cy="369332"/>
          </a:xfrm>
          <a:prstGeom prst="rect">
            <a:avLst/>
          </a:prstGeom>
          <a:noFill/>
        </p:spPr>
        <p:txBody>
          <a:bodyPr wrap="square" rtlCol="0">
            <a:spAutoFit/>
          </a:bodyPr>
          <a:lstStyle/>
          <a:p>
            <a:r>
              <a:rPr lang="en-US" dirty="0" err="1" smtClean="0"/>
              <a:t>Kriging</a:t>
            </a:r>
            <a:endParaRPr lang="en-US" dirty="0"/>
          </a:p>
        </p:txBody>
      </p:sp>
    </p:spTree>
    <p:extLst>
      <p:ext uri="{BB962C8B-B14F-4D97-AF65-F5344CB8AC3E}">
        <p14:creationId xmlns:p14="http://schemas.microsoft.com/office/powerpoint/2010/main" val="504428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normAutofit/>
          </a:bodyPr>
          <a:lstStyle/>
          <a:p>
            <a:r>
              <a:rPr lang="en-US" sz="3600" b="1" dirty="0" smtClean="0"/>
              <a:t>Types of </a:t>
            </a:r>
            <a:r>
              <a:rPr lang="en-US" sz="3600" b="1" dirty="0" err="1" smtClean="0"/>
              <a:t>kriging</a:t>
            </a:r>
            <a:r>
              <a:rPr lang="en-US" sz="3600" b="1" dirty="0" smtClean="0"/>
              <a:t> (use of </a:t>
            </a:r>
            <a:r>
              <a:rPr lang="en-US" sz="3600" b="1" dirty="0" err="1" smtClean="0"/>
              <a:t>semivariances</a:t>
            </a:r>
            <a:r>
              <a:rPr lang="en-US" sz="3600" b="1" dirty="0"/>
              <a:t>)</a:t>
            </a:r>
          </a:p>
        </p:txBody>
      </p:sp>
      <p:sp>
        <p:nvSpPr>
          <p:cNvPr id="3" name="Content Placeholder 2"/>
          <p:cNvSpPr>
            <a:spLocks noGrp="1"/>
          </p:cNvSpPr>
          <p:nvPr>
            <p:ph idx="1"/>
          </p:nvPr>
        </p:nvSpPr>
        <p:spPr>
          <a:xfrm>
            <a:off x="0" y="1566466"/>
            <a:ext cx="11479275" cy="4351338"/>
          </a:xfrm>
        </p:spPr>
        <p:txBody>
          <a:bodyPr>
            <a:normAutofit/>
          </a:bodyPr>
          <a:lstStyle/>
          <a:p>
            <a:pPr marL="0" indent="0">
              <a:buNone/>
            </a:pPr>
            <a:endParaRPr lang="en-US" dirty="0" smtClean="0"/>
          </a:p>
          <a:p>
            <a:pPr marL="0" indent="0">
              <a:buNone/>
            </a:pP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049276074"/>
              </p:ext>
            </p:extLst>
          </p:nvPr>
        </p:nvGraphicFramePr>
        <p:xfrm>
          <a:off x="6038850" y="3319463"/>
          <a:ext cx="114300" cy="215900"/>
        </p:xfrm>
        <a:graphic>
          <a:graphicData uri="http://schemas.openxmlformats.org/presentationml/2006/ole">
            <mc:AlternateContent xmlns:mc="http://schemas.openxmlformats.org/markup-compatibility/2006">
              <mc:Choice xmlns:v="urn:schemas-microsoft-com:vml" Requires="v">
                <p:oleObj spid="_x0000_s1151" name="Equation" r:id="rId3" imgW="114120" imgH="215640" progId="Equation.3">
                  <p:embed/>
                </p:oleObj>
              </mc:Choice>
              <mc:Fallback>
                <p:oleObj name="Equation" r:id="rId3" imgW="114120" imgH="215640" progId="Equation.3">
                  <p:embed/>
                  <p:pic>
                    <p:nvPicPr>
                      <p:cNvPr id="0" name="Picture 4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38850" y="3319463"/>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Box 6"/>
          <p:cNvSpPr txBox="1"/>
          <p:nvPr/>
        </p:nvSpPr>
        <p:spPr>
          <a:xfrm>
            <a:off x="96251" y="1106905"/>
            <a:ext cx="9697453" cy="4524315"/>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t>Ordinary </a:t>
            </a:r>
            <a:r>
              <a:rPr lang="en-US" sz="2400" dirty="0" err="1" smtClean="0"/>
              <a:t>kriging</a:t>
            </a:r>
            <a:endParaRPr lang="en-US" sz="2400" dirty="0"/>
          </a:p>
          <a:p>
            <a:r>
              <a:rPr lang="en-US" sz="2400" dirty="0" smtClean="0"/>
              <a:t>      - Intrinsic hypothesis</a:t>
            </a:r>
          </a:p>
          <a:p>
            <a:pPr marL="342900" indent="-342900">
              <a:buFont typeface="Arial" panose="020B0604020202020204" pitchFamily="34" charset="0"/>
              <a:buChar char="•"/>
            </a:pPr>
            <a:r>
              <a:rPr lang="en-US" sz="2400" dirty="0" smtClean="0"/>
              <a:t>Simple </a:t>
            </a:r>
            <a:r>
              <a:rPr lang="en-US" sz="2400" dirty="0" err="1" smtClean="0"/>
              <a:t>kriging</a:t>
            </a:r>
            <a:r>
              <a:rPr lang="en-US" sz="2400" dirty="0" smtClean="0"/>
              <a:t>: </a:t>
            </a:r>
            <a:r>
              <a:rPr lang="en-US" sz="2400" dirty="0" err="1" smtClean="0"/>
              <a:t>Kriging</a:t>
            </a:r>
            <a:r>
              <a:rPr lang="en-US" sz="2400" dirty="0" smtClean="0"/>
              <a:t> with known mean</a:t>
            </a:r>
          </a:p>
          <a:p>
            <a:pPr marL="342900" indent="-342900">
              <a:buFont typeface="Arial" panose="020B0604020202020204" pitchFamily="34" charset="0"/>
              <a:buChar char="•"/>
            </a:pPr>
            <a:r>
              <a:rPr lang="en-US" sz="2400" dirty="0" err="1" smtClean="0"/>
              <a:t>Kriging</a:t>
            </a:r>
            <a:r>
              <a:rPr lang="en-US" sz="2400" dirty="0" smtClean="0"/>
              <a:t> with external drift</a:t>
            </a:r>
          </a:p>
          <a:p>
            <a:r>
              <a:rPr lang="en-US" sz="2400" dirty="0"/>
              <a:t> </a:t>
            </a:r>
            <a:r>
              <a:rPr lang="en-US" sz="2400" dirty="0" smtClean="0"/>
              <a:t>     - </a:t>
            </a:r>
            <a:r>
              <a:rPr lang="en-US" sz="2400" dirty="0"/>
              <a:t>W</a:t>
            </a:r>
            <a:r>
              <a:rPr lang="en-US" sz="2400" dirty="0" smtClean="0"/>
              <a:t>eaker </a:t>
            </a:r>
            <a:r>
              <a:rPr lang="en-US" sz="2400" dirty="0"/>
              <a:t>form of </a:t>
            </a:r>
            <a:r>
              <a:rPr lang="en-US" sz="2400" dirty="0" err="1"/>
              <a:t>stationarity</a:t>
            </a:r>
            <a:r>
              <a:rPr lang="en-US" sz="2400" dirty="0"/>
              <a:t> is allowed, in which the expected values of both Z(x) and [Z(x)-Z(</a:t>
            </a:r>
            <a:r>
              <a:rPr lang="en-US" sz="2400" dirty="0" err="1"/>
              <a:t>x+h</a:t>
            </a:r>
            <a:r>
              <a:rPr lang="en-US" sz="2400" dirty="0"/>
              <a:t>)] may vary regularly with </a:t>
            </a:r>
            <a:r>
              <a:rPr lang="en-US" sz="2400" dirty="0" smtClean="0"/>
              <a:t>location.</a:t>
            </a:r>
          </a:p>
          <a:p>
            <a:pPr marL="342900" indent="-342900">
              <a:buFont typeface="Arial" panose="020B0604020202020204" pitchFamily="34" charset="0"/>
              <a:buChar char="•"/>
            </a:pPr>
            <a:r>
              <a:rPr lang="en-US" sz="2400" dirty="0" smtClean="0"/>
              <a:t>Block </a:t>
            </a:r>
            <a:r>
              <a:rPr lang="en-US" sz="2400" dirty="0" err="1" smtClean="0"/>
              <a:t>kriging</a:t>
            </a:r>
            <a:endParaRPr lang="en-US" sz="2400" dirty="0" smtClean="0"/>
          </a:p>
          <a:p>
            <a:pPr marL="342900" indent="-342900">
              <a:buFont typeface="Arial" panose="020B0604020202020204" pitchFamily="34" charset="0"/>
              <a:buChar char="•"/>
            </a:pPr>
            <a:r>
              <a:rPr lang="en-US" sz="2400" dirty="0" smtClean="0"/>
              <a:t>Indicator kriging </a:t>
            </a:r>
            <a:endParaRPr lang="en-US" sz="2400" dirty="0" smtClean="0"/>
          </a:p>
          <a:p>
            <a:pPr marL="342900" indent="-342900">
              <a:buFont typeface="Arial" panose="020B0604020202020204" pitchFamily="34" charset="0"/>
              <a:buChar char="•"/>
            </a:pPr>
            <a:r>
              <a:rPr lang="en-US" sz="2400" dirty="0" err="1" smtClean="0"/>
              <a:t>Cokriging</a:t>
            </a:r>
            <a:r>
              <a:rPr lang="en-US" sz="2400" dirty="0" smtClean="0"/>
              <a:t> </a:t>
            </a:r>
            <a:r>
              <a:rPr lang="en-US" sz="2400" dirty="0" smtClean="0"/>
              <a:t>– Multiple variables may be cross correlated</a:t>
            </a:r>
          </a:p>
          <a:p>
            <a:pPr marL="342900" indent="-342900">
              <a:buFont typeface="Arial" panose="020B0604020202020204" pitchFamily="34" charset="0"/>
              <a:buChar char="•"/>
            </a:pPr>
            <a:r>
              <a:rPr lang="en-US" sz="2400" dirty="0" smtClean="0"/>
              <a:t>Stratified </a:t>
            </a:r>
            <a:r>
              <a:rPr lang="en-US" sz="2400" dirty="0" err="1" smtClean="0"/>
              <a:t>kriging</a:t>
            </a:r>
            <a:r>
              <a:rPr lang="en-US" sz="2400" dirty="0" smtClean="0"/>
              <a:t> – </a:t>
            </a:r>
            <a:r>
              <a:rPr lang="en-US" sz="2400" dirty="0"/>
              <a:t>When a categorical variable is available that splits the area of interest in a number of disjoint </a:t>
            </a:r>
            <a:r>
              <a:rPr lang="en-US" sz="2400" dirty="0" smtClean="0"/>
              <a:t>areas. No correlation is assumed between residuals from different disjoint areas.</a:t>
            </a:r>
            <a:endParaRPr lang="en-US" sz="2400" dirty="0"/>
          </a:p>
        </p:txBody>
      </p:sp>
    </p:spTree>
    <p:extLst>
      <p:ext uri="{BB962C8B-B14F-4D97-AF65-F5344CB8AC3E}">
        <p14:creationId xmlns:p14="http://schemas.microsoft.com/office/powerpoint/2010/main" val="37581135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normAutofit/>
          </a:bodyPr>
          <a:lstStyle/>
          <a:p>
            <a:r>
              <a:rPr lang="en-US" sz="3600" b="1" dirty="0" smtClean="0"/>
              <a:t>Simple kriging and universal kriging</a:t>
            </a:r>
            <a:endParaRPr lang="en-US" sz="3600" b="1" dirty="0"/>
          </a:p>
        </p:txBody>
      </p:sp>
      <p:sp>
        <p:nvSpPr>
          <p:cNvPr id="3" name="Content Placeholder 2"/>
          <p:cNvSpPr>
            <a:spLocks noGrp="1"/>
          </p:cNvSpPr>
          <p:nvPr>
            <p:ph idx="1"/>
          </p:nvPr>
        </p:nvSpPr>
        <p:spPr>
          <a:xfrm>
            <a:off x="0" y="1566466"/>
            <a:ext cx="11479275" cy="4351338"/>
          </a:xfrm>
        </p:spPr>
        <p:txBody>
          <a:bodyPr>
            <a:normAutofit/>
          </a:bodyPr>
          <a:lstStyle/>
          <a:p>
            <a:pPr marL="0" indent="0">
              <a:buNone/>
            </a:pPr>
            <a:endParaRPr lang="en-US" dirty="0" smtClean="0"/>
          </a:p>
          <a:p>
            <a:pPr marL="0" indent="0">
              <a:buNone/>
            </a:pPr>
            <a:endParaRPr lang="en-US" dirty="0"/>
          </a:p>
        </p:txBody>
      </p:sp>
      <p:graphicFrame>
        <p:nvGraphicFramePr>
          <p:cNvPr id="5" name="Object 4"/>
          <p:cNvGraphicFramePr>
            <a:graphicFrameLocks noChangeAspect="1"/>
          </p:cNvGraphicFramePr>
          <p:nvPr>
            <p:extLst/>
          </p:nvPr>
        </p:nvGraphicFramePr>
        <p:xfrm>
          <a:off x="6038850" y="3319463"/>
          <a:ext cx="114300" cy="215900"/>
        </p:xfrm>
        <a:graphic>
          <a:graphicData uri="http://schemas.openxmlformats.org/presentationml/2006/ole">
            <mc:AlternateContent xmlns:mc="http://schemas.openxmlformats.org/markup-compatibility/2006">
              <mc:Choice xmlns:v="urn:schemas-microsoft-com:vml" Requires="v">
                <p:oleObj spid="_x0000_s14354" name="Equation" r:id="rId3" imgW="114120" imgH="215640" progId="Equation.3">
                  <p:embed/>
                </p:oleObj>
              </mc:Choice>
              <mc:Fallback>
                <p:oleObj name="Equation" r:id="rId3" imgW="114120" imgH="215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38850" y="3319463"/>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Box 6"/>
          <p:cNvSpPr txBox="1"/>
          <p:nvPr/>
        </p:nvSpPr>
        <p:spPr>
          <a:xfrm>
            <a:off x="96251" y="1106905"/>
            <a:ext cx="9697453" cy="7109639"/>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solidFill>
                  <a:prstClr val="black"/>
                </a:solidFill>
              </a:rPr>
              <a:t>Simple </a:t>
            </a:r>
            <a:r>
              <a:rPr lang="en-US" sz="2400" dirty="0" smtClean="0">
                <a:solidFill>
                  <a:prstClr val="black"/>
                </a:solidFill>
              </a:rPr>
              <a:t>kriging: Kriging with known mean</a:t>
            </a:r>
          </a:p>
          <a:p>
            <a:pPr marL="342900" indent="-342900">
              <a:buFont typeface="Arial" panose="020B0604020202020204" pitchFamily="34" charset="0"/>
              <a:buChar char="•"/>
            </a:pPr>
            <a:r>
              <a:rPr lang="en-US" sz="2400" dirty="0" smtClean="0">
                <a:solidFill>
                  <a:prstClr val="black"/>
                </a:solidFill>
              </a:rPr>
              <a:t>Universal kriging - Weaker form of stationarity is allowed, in which the expected values of both Z(x) and [Z(x)-Z(</a:t>
            </a:r>
            <a:r>
              <a:rPr lang="en-US" sz="2400" dirty="0" err="1" smtClean="0">
                <a:solidFill>
                  <a:prstClr val="black"/>
                </a:solidFill>
              </a:rPr>
              <a:t>x+h</a:t>
            </a:r>
            <a:r>
              <a:rPr lang="en-US" sz="2400" dirty="0" smtClean="0">
                <a:solidFill>
                  <a:prstClr val="black"/>
                </a:solidFill>
              </a:rPr>
              <a:t>)] may vary regularly with location.</a:t>
            </a:r>
          </a:p>
          <a:p>
            <a:pPr marL="342900" indent="-342900">
              <a:buFont typeface="Arial" panose="020B0604020202020204" pitchFamily="34" charset="0"/>
              <a:buChar char="•"/>
            </a:pPr>
            <a:endParaRPr lang="en-US" sz="2400" dirty="0">
              <a:solidFill>
                <a:prstClr val="black"/>
              </a:solidFill>
            </a:endParaRPr>
          </a:p>
          <a:p>
            <a:r>
              <a:rPr lang="en-US" sz="2400" dirty="0">
                <a:solidFill>
                  <a:prstClr val="black"/>
                </a:solidFill>
              </a:rPr>
              <a:t>Kriging with external </a:t>
            </a:r>
            <a:r>
              <a:rPr lang="en-US" sz="2400" dirty="0" smtClean="0">
                <a:solidFill>
                  <a:prstClr val="black"/>
                </a:solidFill>
              </a:rPr>
              <a:t>drift: one covariate and it does not include coordinates</a:t>
            </a:r>
          </a:p>
          <a:p>
            <a:endParaRPr lang="en-US" sz="2400" dirty="0">
              <a:solidFill>
                <a:prstClr val="black"/>
              </a:solidFill>
            </a:endParaRPr>
          </a:p>
          <a:p>
            <a:r>
              <a:rPr lang="en-US" sz="2400" dirty="0" smtClean="0">
                <a:solidFill>
                  <a:prstClr val="black"/>
                </a:solidFill>
              </a:rPr>
              <a:t>Regression kriging: </a:t>
            </a:r>
          </a:p>
          <a:p>
            <a:r>
              <a:rPr lang="en-US" sz="2400" dirty="0" smtClean="0">
                <a:solidFill>
                  <a:prstClr val="black"/>
                </a:solidFill>
              </a:rPr>
              <a:t>1) The trend is unbiased estimates but does not guarantee estimates of minimum variance.</a:t>
            </a:r>
          </a:p>
          <a:p>
            <a:r>
              <a:rPr lang="en-US" sz="2400" dirty="0" smtClean="0">
                <a:solidFill>
                  <a:prstClr val="black"/>
                </a:solidFill>
              </a:rPr>
              <a:t>2) Estimates of the </a:t>
            </a:r>
            <a:r>
              <a:rPr lang="en-US" sz="2400" dirty="0" err="1" smtClean="0">
                <a:solidFill>
                  <a:prstClr val="black"/>
                </a:solidFill>
              </a:rPr>
              <a:t>semivariances</a:t>
            </a:r>
            <a:r>
              <a:rPr lang="en-US" sz="2400" dirty="0" smtClean="0">
                <a:solidFill>
                  <a:prstClr val="black"/>
                </a:solidFill>
              </a:rPr>
              <a:t> obtained from residuals from the trend are biased. They depend in a nonlinear way on the trend parameters, which are estimated with errors</a:t>
            </a:r>
          </a:p>
          <a:p>
            <a:r>
              <a:rPr lang="en-US" sz="2400" dirty="0" smtClean="0">
                <a:solidFill>
                  <a:prstClr val="black"/>
                </a:solidFill>
              </a:rPr>
              <a:t>3) It does not allow us to combine trend and kriging from the residuals into a valid prediction variance for the kriging estimates.</a:t>
            </a:r>
            <a:endParaRPr lang="en-US" sz="2400" dirty="0">
              <a:solidFill>
                <a:prstClr val="black"/>
              </a:solidFill>
            </a:endParaRPr>
          </a:p>
          <a:p>
            <a:endParaRPr lang="en-US" sz="2400" dirty="0" smtClean="0">
              <a:solidFill>
                <a:prstClr val="black"/>
              </a:solidFill>
            </a:endParaRPr>
          </a:p>
          <a:p>
            <a:r>
              <a:rPr lang="en-US" sz="2400" dirty="0">
                <a:solidFill>
                  <a:prstClr val="black"/>
                </a:solidFill>
              </a:rPr>
              <a:t> </a:t>
            </a:r>
            <a:r>
              <a:rPr lang="en-US" sz="2400" dirty="0" smtClean="0">
                <a:solidFill>
                  <a:prstClr val="black"/>
                </a:solidFill>
              </a:rPr>
              <a:t>     </a:t>
            </a:r>
          </a:p>
          <a:p>
            <a:endParaRPr lang="en-US" sz="2400" dirty="0" smtClean="0">
              <a:solidFill>
                <a:prstClr val="black"/>
              </a:solidFill>
            </a:endParaRPr>
          </a:p>
          <a:p>
            <a:endParaRPr lang="en-US" sz="2400" dirty="0" smtClean="0">
              <a:solidFill>
                <a:prstClr val="black"/>
              </a:solidFill>
            </a:endParaRPr>
          </a:p>
        </p:txBody>
      </p:sp>
    </p:spTree>
    <p:extLst>
      <p:ext uri="{BB962C8B-B14F-4D97-AF65-F5344CB8AC3E}">
        <p14:creationId xmlns:p14="http://schemas.microsoft.com/office/powerpoint/2010/main" val="12812388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normAutofit/>
          </a:bodyPr>
          <a:lstStyle/>
          <a:p>
            <a:r>
              <a:rPr lang="en-US" sz="3600" b="1" dirty="0" err="1" smtClean="0"/>
              <a:t>Cokriging</a:t>
            </a:r>
            <a:endParaRPr lang="en-US" sz="3600" b="1" dirty="0"/>
          </a:p>
        </p:txBody>
      </p:sp>
      <p:sp>
        <p:nvSpPr>
          <p:cNvPr id="3" name="Content Placeholder 2"/>
          <p:cNvSpPr>
            <a:spLocks noGrp="1"/>
          </p:cNvSpPr>
          <p:nvPr>
            <p:ph idx="1"/>
          </p:nvPr>
        </p:nvSpPr>
        <p:spPr>
          <a:xfrm>
            <a:off x="0" y="1566466"/>
            <a:ext cx="11479275" cy="4351338"/>
          </a:xfrm>
        </p:spPr>
        <p:txBody>
          <a:bodyPr>
            <a:normAutofit/>
          </a:bodyPr>
          <a:lstStyle/>
          <a:p>
            <a:pPr marL="0" indent="0">
              <a:buNone/>
            </a:pPr>
            <a:endParaRPr lang="en-US" dirty="0" smtClean="0"/>
          </a:p>
          <a:p>
            <a:pPr marL="0" indent="0">
              <a:buNone/>
            </a:pPr>
            <a:endParaRPr lang="en-US" dirty="0"/>
          </a:p>
        </p:txBody>
      </p:sp>
      <p:graphicFrame>
        <p:nvGraphicFramePr>
          <p:cNvPr id="5" name="Object 4"/>
          <p:cNvGraphicFramePr>
            <a:graphicFrameLocks noChangeAspect="1"/>
          </p:cNvGraphicFramePr>
          <p:nvPr>
            <p:extLst/>
          </p:nvPr>
        </p:nvGraphicFramePr>
        <p:xfrm>
          <a:off x="6038850" y="3319463"/>
          <a:ext cx="114300" cy="215900"/>
        </p:xfrm>
        <a:graphic>
          <a:graphicData uri="http://schemas.openxmlformats.org/presentationml/2006/ole">
            <mc:AlternateContent xmlns:mc="http://schemas.openxmlformats.org/markup-compatibility/2006">
              <mc:Choice xmlns:v="urn:schemas-microsoft-com:vml" Requires="v">
                <p:oleObj spid="_x0000_s13358" name="Equation" r:id="rId3" imgW="114120" imgH="215640" progId="Equation.3">
                  <p:embed/>
                </p:oleObj>
              </mc:Choice>
              <mc:Fallback>
                <p:oleObj name="Equation" r:id="rId3" imgW="114120" imgH="215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38850" y="3319463"/>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Box 6"/>
          <p:cNvSpPr txBox="1"/>
          <p:nvPr/>
        </p:nvSpPr>
        <p:spPr>
          <a:xfrm>
            <a:off x="423036" y="1205390"/>
            <a:ext cx="11646570" cy="5632311"/>
          </a:xfrm>
          <a:prstGeom prst="rect">
            <a:avLst/>
          </a:prstGeom>
          <a:noFill/>
        </p:spPr>
        <p:txBody>
          <a:bodyPr wrap="square" rtlCol="0">
            <a:spAutoFit/>
          </a:bodyPr>
          <a:lstStyle/>
          <a:p>
            <a:r>
              <a:rPr lang="en-US" sz="2400" dirty="0" smtClean="0">
                <a:solidFill>
                  <a:prstClr val="black"/>
                </a:solidFill>
              </a:rPr>
              <a:t>A data set often contains not only the primary variable of interest, but also one or more secondary variables. These secondary variables are usually spatially cross-correlated with the primary variable and thus contain useful information about the primary variable.</a:t>
            </a:r>
          </a:p>
          <a:p>
            <a:endParaRPr lang="en-US" sz="2400" dirty="0">
              <a:solidFill>
                <a:prstClr val="black"/>
              </a:solidFill>
            </a:endParaRPr>
          </a:p>
          <a:p>
            <a:r>
              <a:rPr lang="en-US" sz="2400" dirty="0" err="1" smtClean="0">
                <a:solidFill>
                  <a:prstClr val="black"/>
                </a:solidFill>
              </a:rPr>
              <a:t>Cokriging</a:t>
            </a:r>
            <a:r>
              <a:rPr lang="en-US" sz="2400" dirty="0" smtClean="0">
                <a:solidFill>
                  <a:prstClr val="black"/>
                </a:solidFill>
              </a:rPr>
              <a:t> – a method for estimation that minimizes the variance of the estimation error by exploiting the cross-correlation between several variables. The estimates are derived using secondary variables as well as the primary variable.</a:t>
            </a:r>
          </a:p>
          <a:p>
            <a:endParaRPr lang="en-US" sz="2400" dirty="0">
              <a:solidFill>
                <a:prstClr val="black"/>
              </a:solidFill>
            </a:endParaRPr>
          </a:p>
          <a:p>
            <a:r>
              <a:rPr lang="en-US" sz="2400" dirty="0" smtClean="0">
                <a:solidFill>
                  <a:prstClr val="black"/>
                </a:solidFill>
              </a:rPr>
              <a:t>The usefulness of the secondary is often enhanced by the fact that the primary variable of interest in </a:t>
            </a:r>
            <a:r>
              <a:rPr lang="en-US" sz="2400" dirty="0" err="1" smtClean="0">
                <a:solidFill>
                  <a:prstClr val="black"/>
                </a:solidFill>
              </a:rPr>
              <a:t>undersampled</a:t>
            </a:r>
            <a:r>
              <a:rPr lang="en-US" sz="2400" dirty="0" smtClean="0">
                <a:solidFill>
                  <a:prstClr val="black"/>
                </a:solidFill>
              </a:rPr>
              <a:t>. </a:t>
            </a:r>
          </a:p>
          <a:p>
            <a:endParaRPr lang="en-US" sz="2400" dirty="0">
              <a:solidFill>
                <a:prstClr val="black"/>
              </a:solidFill>
            </a:endParaRPr>
          </a:p>
          <a:p>
            <a:r>
              <a:rPr lang="en-US" sz="2400" dirty="0" smtClean="0">
                <a:solidFill>
                  <a:prstClr val="black"/>
                </a:solidFill>
              </a:rPr>
              <a:t>Multivariate </a:t>
            </a:r>
            <a:r>
              <a:rPr lang="en-US" sz="2400" dirty="0" err="1" smtClean="0">
                <a:solidFill>
                  <a:prstClr val="black"/>
                </a:solidFill>
              </a:rPr>
              <a:t>variogram</a:t>
            </a:r>
            <a:r>
              <a:rPr lang="en-US" sz="2400" dirty="0" smtClean="0">
                <a:solidFill>
                  <a:prstClr val="black"/>
                </a:solidFill>
              </a:rPr>
              <a:t> modelling</a:t>
            </a:r>
          </a:p>
          <a:p>
            <a:endParaRPr lang="en-US" sz="2400" dirty="0">
              <a:solidFill>
                <a:prstClr val="black"/>
              </a:solidFill>
            </a:endParaRPr>
          </a:p>
          <a:p>
            <a:endParaRPr lang="en-US" sz="2400" dirty="0" smtClean="0">
              <a:solidFill>
                <a:prstClr val="black"/>
              </a:solidFill>
            </a:endParaRPr>
          </a:p>
          <a:p>
            <a:endParaRPr lang="en-US" sz="2400" dirty="0">
              <a:solidFill>
                <a:prstClr val="black"/>
              </a:solidFill>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375456385"/>
              </p:ext>
            </p:extLst>
          </p:nvPr>
        </p:nvGraphicFramePr>
        <p:xfrm>
          <a:off x="5147563" y="5288360"/>
          <a:ext cx="5995253" cy="990520"/>
        </p:xfrm>
        <a:graphic>
          <a:graphicData uri="http://schemas.openxmlformats.org/presentationml/2006/ole">
            <mc:AlternateContent xmlns:mc="http://schemas.openxmlformats.org/markup-compatibility/2006">
              <mc:Choice xmlns:v="urn:schemas-microsoft-com:vml" Requires="v">
                <p:oleObj spid="_x0000_s13359" name="Equation" r:id="rId5" imgW="2920680" imgH="482400" progId="Equation.3">
                  <p:embed/>
                </p:oleObj>
              </mc:Choice>
              <mc:Fallback>
                <p:oleObj name="Equation" r:id="rId5" imgW="2920680" imgH="482400" progId="Equation.3">
                  <p:embed/>
                  <p:pic>
                    <p:nvPicPr>
                      <p:cNvPr id="0" name=""/>
                      <p:cNvPicPr/>
                      <p:nvPr/>
                    </p:nvPicPr>
                    <p:blipFill>
                      <a:blip r:embed="rId6"/>
                      <a:stretch>
                        <a:fillRect/>
                      </a:stretch>
                    </p:blipFill>
                    <p:spPr>
                      <a:xfrm>
                        <a:off x="5147563" y="5288360"/>
                        <a:ext cx="5995253" cy="990520"/>
                      </a:xfrm>
                      <a:prstGeom prst="rect">
                        <a:avLst/>
                      </a:prstGeom>
                    </p:spPr>
                  </p:pic>
                </p:oleObj>
              </mc:Fallback>
            </mc:AlternateContent>
          </a:graphicData>
        </a:graphic>
      </p:graphicFrame>
    </p:spTree>
    <p:extLst>
      <p:ext uri="{BB962C8B-B14F-4D97-AF65-F5344CB8AC3E}">
        <p14:creationId xmlns:p14="http://schemas.microsoft.com/office/powerpoint/2010/main" val="17450836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normAutofit/>
          </a:bodyPr>
          <a:lstStyle/>
          <a:p>
            <a:r>
              <a:rPr lang="en-US" sz="3600" b="1" dirty="0" smtClean="0"/>
              <a:t>Stratified kriging</a:t>
            </a:r>
            <a:endParaRPr lang="en-US" sz="3600" b="1" dirty="0"/>
          </a:p>
        </p:txBody>
      </p:sp>
      <p:sp>
        <p:nvSpPr>
          <p:cNvPr id="3" name="Content Placeholder 2"/>
          <p:cNvSpPr>
            <a:spLocks noGrp="1"/>
          </p:cNvSpPr>
          <p:nvPr>
            <p:ph idx="1"/>
          </p:nvPr>
        </p:nvSpPr>
        <p:spPr>
          <a:xfrm>
            <a:off x="0" y="1566466"/>
            <a:ext cx="11479275" cy="4351338"/>
          </a:xfrm>
        </p:spPr>
        <p:txBody>
          <a:bodyPr>
            <a:normAutofit/>
          </a:bodyPr>
          <a:lstStyle/>
          <a:p>
            <a:pPr marL="0" indent="0">
              <a:buNone/>
            </a:pPr>
            <a:endParaRPr lang="en-US" dirty="0" smtClean="0"/>
          </a:p>
          <a:p>
            <a:pPr marL="0" indent="0">
              <a:buNone/>
            </a:pPr>
            <a:endParaRPr lang="en-US" dirty="0"/>
          </a:p>
        </p:txBody>
      </p:sp>
      <p:graphicFrame>
        <p:nvGraphicFramePr>
          <p:cNvPr id="5" name="Object 4"/>
          <p:cNvGraphicFramePr>
            <a:graphicFrameLocks noChangeAspect="1"/>
          </p:cNvGraphicFramePr>
          <p:nvPr>
            <p:extLst/>
          </p:nvPr>
        </p:nvGraphicFramePr>
        <p:xfrm>
          <a:off x="6038850" y="3319463"/>
          <a:ext cx="114300" cy="215900"/>
        </p:xfrm>
        <a:graphic>
          <a:graphicData uri="http://schemas.openxmlformats.org/presentationml/2006/ole">
            <mc:AlternateContent xmlns:mc="http://schemas.openxmlformats.org/markup-compatibility/2006">
              <mc:Choice xmlns:v="urn:schemas-microsoft-com:vml" Requires="v">
                <p:oleObj spid="_x0000_s15376" name="Equation" r:id="rId3" imgW="114120" imgH="215640" progId="Equation.3">
                  <p:embed/>
                </p:oleObj>
              </mc:Choice>
              <mc:Fallback>
                <p:oleObj name="Equation" r:id="rId3" imgW="114120" imgH="215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38850" y="3319463"/>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Box 6"/>
          <p:cNvSpPr txBox="1"/>
          <p:nvPr/>
        </p:nvSpPr>
        <p:spPr>
          <a:xfrm>
            <a:off x="96251" y="1106905"/>
            <a:ext cx="9697453" cy="1200329"/>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solidFill>
                  <a:prstClr val="black"/>
                </a:solidFill>
              </a:rPr>
              <a:t>Stratified </a:t>
            </a:r>
            <a:r>
              <a:rPr lang="en-US" sz="2400" dirty="0" smtClean="0">
                <a:solidFill>
                  <a:prstClr val="black"/>
                </a:solidFill>
              </a:rPr>
              <a:t>kriging – When a categorical variable is available that splits the area of interest in a number of disjoint areas. No correlation is assumed between residuals from different disjoint areas</a:t>
            </a:r>
            <a:r>
              <a:rPr lang="en-US" sz="2400" dirty="0" smtClean="0">
                <a:solidFill>
                  <a:prstClr val="black"/>
                </a:solidFill>
              </a:rPr>
              <a:t>.</a:t>
            </a:r>
          </a:p>
        </p:txBody>
      </p:sp>
    </p:spTree>
    <p:extLst>
      <p:ext uri="{BB962C8B-B14F-4D97-AF65-F5344CB8AC3E}">
        <p14:creationId xmlns:p14="http://schemas.microsoft.com/office/powerpoint/2010/main" val="32185896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normAutofit/>
          </a:bodyPr>
          <a:lstStyle/>
          <a:p>
            <a:r>
              <a:rPr lang="en-US" sz="3600" b="1" dirty="0" smtClean="0"/>
              <a:t>Model </a:t>
            </a:r>
            <a:r>
              <a:rPr lang="en-US" sz="3600" b="1" dirty="0" smtClean="0"/>
              <a:t>diagnostics – cross validation</a:t>
            </a:r>
            <a:endParaRPr lang="en-US" sz="3600" b="1" dirty="0"/>
          </a:p>
        </p:txBody>
      </p:sp>
      <p:sp>
        <p:nvSpPr>
          <p:cNvPr id="3" name="Content Placeholder 2"/>
          <p:cNvSpPr>
            <a:spLocks noGrp="1"/>
          </p:cNvSpPr>
          <p:nvPr>
            <p:ph idx="1"/>
          </p:nvPr>
        </p:nvSpPr>
        <p:spPr>
          <a:xfrm>
            <a:off x="0" y="1566466"/>
            <a:ext cx="11479275" cy="4351338"/>
          </a:xfrm>
        </p:spPr>
        <p:txBody>
          <a:bodyPr>
            <a:normAutofit/>
          </a:bodyPr>
          <a:lstStyle/>
          <a:p>
            <a:pPr marL="0" indent="0">
              <a:buNone/>
            </a:pPr>
            <a:endParaRPr lang="en-US" dirty="0" smtClean="0"/>
          </a:p>
          <a:p>
            <a:pPr marL="0" indent="0">
              <a:buNone/>
            </a:pPr>
            <a:endParaRPr lang="en-US" dirty="0"/>
          </a:p>
        </p:txBody>
      </p:sp>
      <p:graphicFrame>
        <p:nvGraphicFramePr>
          <p:cNvPr id="5" name="Object 4"/>
          <p:cNvGraphicFramePr>
            <a:graphicFrameLocks noChangeAspect="1"/>
          </p:cNvGraphicFramePr>
          <p:nvPr>
            <p:extLst/>
          </p:nvPr>
        </p:nvGraphicFramePr>
        <p:xfrm>
          <a:off x="6038850" y="3319463"/>
          <a:ext cx="114300" cy="215900"/>
        </p:xfrm>
        <a:graphic>
          <a:graphicData uri="http://schemas.openxmlformats.org/presentationml/2006/ole">
            <mc:AlternateContent xmlns:mc="http://schemas.openxmlformats.org/markup-compatibility/2006">
              <mc:Choice xmlns:v="urn:schemas-microsoft-com:vml" Requires="v">
                <p:oleObj spid="_x0000_s9487" name="Equation" r:id="rId3" imgW="114120" imgH="215640" progId="Equation.3">
                  <p:embed/>
                </p:oleObj>
              </mc:Choice>
              <mc:Fallback>
                <p:oleObj name="Equation" r:id="rId3" imgW="114120" imgH="215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38850" y="3319463"/>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Box 6"/>
          <p:cNvSpPr txBox="1"/>
          <p:nvPr/>
        </p:nvSpPr>
        <p:spPr>
          <a:xfrm>
            <a:off x="228598" y="1215189"/>
            <a:ext cx="11646570" cy="3785652"/>
          </a:xfrm>
          <a:prstGeom prst="rect">
            <a:avLst/>
          </a:prstGeom>
          <a:noFill/>
        </p:spPr>
        <p:txBody>
          <a:bodyPr wrap="square" rtlCol="0">
            <a:spAutoFit/>
          </a:bodyPr>
          <a:lstStyle/>
          <a:p>
            <a:r>
              <a:rPr lang="en-US" sz="2400" dirty="0" smtClean="0"/>
              <a:t>It is important to make sure that the </a:t>
            </a:r>
            <a:r>
              <a:rPr lang="en-US" sz="2400" dirty="0" err="1" smtClean="0"/>
              <a:t>variogram</a:t>
            </a:r>
            <a:r>
              <a:rPr lang="en-US" sz="2400" dirty="0" smtClean="0"/>
              <a:t> model is chosen correctly and it fits well.</a:t>
            </a:r>
          </a:p>
          <a:p>
            <a:endParaRPr lang="en-US" sz="2400" dirty="0"/>
          </a:p>
          <a:p>
            <a:r>
              <a:rPr lang="en-US" sz="2400" dirty="0" smtClean="0"/>
              <a:t>Splits the data set into two sets: a modeling set and a validation set</a:t>
            </a:r>
          </a:p>
          <a:p>
            <a:endParaRPr lang="en-US" sz="2400" dirty="0" smtClean="0"/>
          </a:p>
          <a:p>
            <a:r>
              <a:rPr lang="en-US" sz="2400" dirty="0" smtClean="0"/>
              <a:t>1) The modeling set is used for </a:t>
            </a:r>
            <a:r>
              <a:rPr lang="en-US" sz="2400" dirty="0" err="1" smtClean="0"/>
              <a:t>variogram</a:t>
            </a:r>
            <a:r>
              <a:rPr lang="en-US" sz="2400" dirty="0" smtClean="0"/>
              <a:t> modeling</a:t>
            </a:r>
            <a:endParaRPr lang="en-US" sz="2400" dirty="0"/>
          </a:p>
          <a:p>
            <a:r>
              <a:rPr lang="en-US" sz="2400" dirty="0" smtClean="0"/>
              <a:t>2) </a:t>
            </a:r>
            <a:r>
              <a:rPr lang="en-US" sz="2400" dirty="0" err="1" smtClean="0"/>
              <a:t>Krigging</a:t>
            </a:r>
            <a:r>
              <a:rPr lang="en-US" sz="2400" dirty="0" smtClean="0"/>
              <a:t> on the location of validation set, get       and</a:t>
            </a:r>
          </a:p>
          <a:p>
            <a:r>
              <a:rPr lang="en-US" sz="2400" dirty="0" smtClean="0"/>
              <a:t>3) Compare measurements and predictions in validation set, Compute </a:t>
            </a:r>
            <a:r>
              <a:rPr lang="en-US" sz="2400" dirty="0"/>
              <a:t>standardized </a:t>
            </a:r>
            <a:r>
              <a:rPr lang="en-US" sz="2400" dirty="0" smtClean="0"/>
              <a:t>residuals,</a:t>
            </a:r>
          </a:p>
          <a:p>
            <a:r>
              <a:rPr lang="en-US" sz="2400" dirty="0" smtClean="0"/>
              <a:t>they </a:t>
            </a:r>
            <a:r>
              <a:rPr lang="en-US" sz="2400" dirty="0"/>
              <a:t>should </a:t>
            </a:r>
            <a:r>
              <a:rPr lang="en-US" sz="2400" dirty="0" smtClean="0"/>
              <a:t>be standard </a:t>
            </a:r>
            <a:r>
              <a:rPr lang="en-US" sz="2400" dirty="0"/>
              <a:t>Normal, with mean 0 and variance 1.</a:t>
            </a:r>
          </a:p>
          <a:p>
            <a:r>
              <a:rPr lang="en-US" sz="2400" dirty="0" smtClean="0"/>
              <a:t>4) Examine </a:t>
            </a:r>
            <a:r>
              <a:rPr lang="en-US" sz="2400" dirty="0"/>
              <a:t>the residuals for distribution, spatial patterns, outliers etc.</a:t>
            </a:r>
          </a:p>
        </p:txBody>
      </p:sp>
      <p:graphicFrame>
        <p:nvGraphicFramePr>
          <p:cNvPr id="4" name="Object 3"/>
          <p:cNvGraphicFramePr>
            <a:graphicFrameLocks noChangeAspect="1"/>
          </p:cNvGraphicFramePr>
          <p:nvPr>
            <p:extLst>
              <p:ext uri="{D42A27DB-BD31-4B8C-83A1-F6EECF244321}">
                <p14:modId xmlns:p14="http://schemas.microsoft.com/office/powerpoint/2010/main" val="2707809490"/>
              </p:ext>
            </p:extLst>
          </p:nvPr>
        </p:nvGraphicFramePr>
        <p:xfrm>
          <a:off x="1905698" y="3742135"/>
          <a:ext cx="1791385" cy="656250"/>
        </p:xfrm>
        <a:graphic>
          <a:graphicData uri="http://schemas.openxmlformats.org/presentationml/2006/ole">
            <mc:AlternateContent xmlns:mc="http://schemas.openxmlformats.org/markup-compatibility/2006">
              <mc:Choice xmlns:v="urn:schemas-microsoft-com:vml" Requires="v">
                <p:oleObj spid="_x0000_s9488" name="Equation" r:id="rId5" imgW="1282680" imgH="469800" progId="Equation.3">
                  <p:embed/>
                </p:oleObj>
              </mc:Choice>
              <mc:Fallback>
                <p:oleObj name="Equation" r:id="rId5" imgW="1282680" imgH="469800" progId="Equation.3">
                  <p:embed/>
                  <p:pic>
                    <p:nvPicPr>
                      <p:cNvPr id="0" name=""/>
                      <p:cNvPicPr/>
                      <p:nvPr/>
                    </p:nvPicPr>
                    <p:blipFill>
                      <a:blip r:embed="rId6"/>
                      <a:stretch>
                        <a:fillRect/>
                      </a:stretch>
                    </p:blipFill>
                    <p:spPr>
                      <a:xfrm>
                        <a:off x="1905698" y="3742135"/>
                        <a:ext cx="1791385" cy="65625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52747044"/>
              </p:ext>
            </p:extLst>
          </p:nvPr>
        </p:nvGraphicFramePr>
        <p:xfrm>
          <a:off x="6246321" y="3074707"/>
          <a:ext cx="327860" cy="437147"/>
        </p:xfrm>
        <a:graphic>
          <a:graphicData uri="http://schemas.openxmlformats.org/presentationml/2006/ole">
            <mc:AlternateContent xmlns:mc="http://schemas.openxmlformats.org/markup-compatibility/2006">
              <mc:Choice xmlns:v="urn:schemas-microsoft-com:vml" Requires="v">
                <p:oleObj spid="_x0000_s9489" name="Equation" r:id="rId7" imgW="190440" imgH="253800" progId="Equation.3">
                  <p:embed/>
                </p:oleObj>
              </mc:Choice>
              <mc:Fallback>
                <p:oleObj name="Equation" r:id="rId7" imgW="190440" imgH="253800" progId="Equation.3">
                  <p:embed/>
                  <p:pic>
                    <p:nvPicPr>
                      <p:cNvPr id="0" name=""/>
                      <p:cNvPicPr/>
                      <p:nvPr/>
                    </p:nvPicPr>
                    <p:blipFill>
                      <a:blip r:embed="rId8"/>
                      <a:stretch>
                        <a:fillRect/>
                      </a:stretch>
                    </p:blipFill>
                    <p:spPr>
                      <a:xfrm>
                        <a:off x="6246321" y="3074707"/>
                        <a:ext cx="327860" cy="437147"/>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799486317"/>
              </p:ext>
            </p:extLst>
          </p:nvPr>
        </p:nvGraphicFramePr>
        <p:xfrm>
          <a:off x="7106985" y="3098216"/>
          <a:ext cx="371575" cy="437147"/>
        </p:xfrm>
        <a:graphic>
          <a:graphicData uri="http://schemas.openxmlformats.org/presentationml/2006/ole">
            <mc:AlternateContent xmlns:mc="http://schemas.openxmlformats.org/markup-compatibility/2006">
              <mc:Choice xmlns:v="urn:schemas-microsoft-com:vml" Requires="v">
                <p:oleObj spid="_x0000_s9490" name="Equation" r:id="rId9" imgW="215640" imgH="253800" progId="Equation.3">
                  <p:embed/>
                </p:oleObj>
              </mc:Choice>
              <mc:Fallback>
                <p:oleObj name="Equation" r:id="rId9" imgW="215640" imgH="253800" progId="Equation.3">
                  <p:embed/>
                  <p:pic>
                    <p:nvPicPr>
                      <p:cNvPr id="0" name=""/>
                      <p:cNvPicPr/>
                      <p:nvPr/>
                    </p:nvPicPr>
                    <p:blipFill>
                      <a:blip r:embed="rId10"/>
                      <a:stretch>
                        <a:fillRect/>
                      </a:stretch>
                    </p:blipFill>
                    <p:spPr>
                      <a:xfrm>
                        <a:off x="7106985" y="3098216"/>
                        <a:ext cx="371575" cy="437147"/>
                      </a:xfrm>
                      <a:prstGeom prst="rect">
                        <a:avLst/>
                      </a:prstGeom>
                    </p:spPr>
                  </p:pic>
                </p:oleObj>
              </mc:Fallback>
            </mc:AlternateContent>
          </a:graphicData>
        </a:graphic>
      </p:graphicFrame>
    </p:spTree>
    <p:extLst>
      <p:ext uri="{BB962C8B-B14F-4D97-AF65-F5344CB8AC3E}">
        <p14:creationId xmlns:p14="http://schemas.microsoft.com/office/powerpoint/2010/main" val="34812965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normAutofit/>
          </a:bodyPr>
          <a:lstStyle/>
          <a:p>
            <a:r>
              <a:rPr lang="en-US" sz="3600" b="1" dirty="0" smtClean="0"/>
              <a:t>Stochastic simulation</a:t>
            </a:r>
            <a:endParaRPr lang="en-US" sz="3600" b="1" dirty="0"/>
          </a:p>
        </p:txBody>
      </p:sp>
      <p:sp>
        <p:nvSpPr>
          <p:cNvPr id="3" name="Content Placeholder 2"/>
          <p:cNvSpPr>
            <a:spLocks noGrp="1"/>
          </p:cNvSpPr>
          <p:nvPr>
            <p:ph idx="1"/>
          </p:nvPr>
        </p:nvSpPr>
        <p:spPr>
          <a:xfrm>
            <a:off x="0" y="1566466"/>
            <a:ext cx="11479275" cy="4351338"/>
          </a:xfrm>
        </p:spPr>
        <p:txBody>
          <a:bodyPr>
            <a:normAutofit/>
          </a:bodyPr>
          <a:lstStyle/>
          <a:p>
            <a:pPr marL="0" indent="0">
              <a:buNone/>
            </a:pPr>
            <a:endParaRPr lang="en-US" dirty="0" smtClean="0"/>
          </a:p>
          <a:p>
            <a:pPr marL="0" indent="0">
              <a:buNone/>
            </a:pPr>
            <a:endParaRPr lang="en-US" dirty="0"/>
          </a:p>
        </p:txBody>
      </p:sp>
      <p:graphicFrame>
        <p:nvGraphicFramePr>
          <p:cNvPr id="5" name="Object 4"/>
          <p:cNvGraphicFramePr>
            <a:graphicFrameLocks noChangeAspect="1"/>
          </p:cNvGraphicFramePr>
          <p:nvPr>
            <p:extLst/>
          </p:nvPr>
        </p:nvGraphicFramePr>
        <p:xfrm>
          <a:off x="6038850" y="3319463"/>
          <a:ext cx="114300" cy="215900"/>
        </p:xfrm>
        <a:graphic>
          <a:graphicData uri="http://schemas.openxmlformats.org/presentationml/2006/ole">
            <mc:AlternateContent xmlns:mc="http://schemas.openxmlformats.org/markup-compatibility/2006">
              <mc:Choice xmlns:v="urn:schemas-microsoft-com:vml" Requires="v">
                <p:oleObj spid="_x0000_s7244" name="Equation" r:id="rId3" imgW="114120" imgH="215640" progId="Equation.3">
                  <p:embed/>
                </p:oleObj>
              </mc:Choice>
              <mc:Fallback>
                <p:oleObj name="Equation" r:id="rId3" imgW="114120" imgH="215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38850" y="3319463"/>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Box 6"/>
          <p:cNvSpPr txBox="1"/>
          <p:nvPr/>
        </p:nvSpPr>
        <p:spPr>
          <a:xfrm>
            <a:off x="228598" y="1215189"/>
            <a:ext cx="11706728" cy="6001643"/>
          </a:xfrm>
          <a:prstGeom prst="rect">
            <a:avLst/>
          </a:prstGeom>
          <a:noFill/>
        </p:spPr>
        <p:txBody>
          <a:bodyPr wrap="square" rtlCol="0">
            <a:spAutoFit/>
          </a:bodyPr>
          <a:lstStyle/>
          <a:p>
            <a:r>
              <a:rPr lang="en-US" sz="2400" dirty="0" smtClean="0"/>
              <a:t>A </a:t>
            </a:r>
            <a:r>
              <a:rPr lang="en-US" sz="2400" dirty="0" err="1" smtClean="0"/>
              <a:t>kriged</a:t>
            </a:r>
            <a:r>
              <a:rPr lang="en-US" sz="2400" dirty="0" smtClean="0"/>
              <a:t> map shows best estimate but does not represent the variation well. </a:t>
            </a:r>
            <a:r>
              <a:rPr lang="en-US" sz="2400" dirty="0" smtClean="0"/>
              <a:t>To </a:t>
            </a:r>
            <a:r>
              <a:rPr lang="en-US" sz="2400" dirty="0" smtClean="0"/>
              <a:t>obtain a statistical surface that retains the variation we know or believe to be present. Many realizations are needed but they are often needed when the uncertainty of kriging predictions is input to a next level of analysis and spatial correlation plays a role</a:t>
            </a:r>
            <a:r>
              <a:rPr lang="en-US" sz="2400" dirty="0" smtClean="0"/>
              <a:t>.</a:t>
            </a:r>
          </a:p>
          <a:p>
            <a:endParaRPr lang="en-US" sz="2400" dirty="0"/>
          </a:p>
          <a:p>
            <a:r>
              <a:rPr lang="en-US" sz="2400" dirty="0" smtClean="0"/>
              <a:t>Conditional simulation – retain observed data at data locations.</a:t>
            </a:r>
          </a:p>
          <a:p>
            <a:r>
              <a:rPr lang="en-US" sz="2400" dirty="0" smtClean="0"/>
              <a:t>Unconditional simulation – ignore observations and only reproduce means and prescribed variability.</a:t>
            </a:r>
            <a:endParaRPr lang="en-US" sz="2400" dirty="0" smtClean="0"/>
          </a:p>
          <a:p>
            <a:endParaRPr lang="en-US" sz="2400" dirty="0"/>
          </a:p>
          <a:p>
            <a:r>
              <a:rPr lang="en-US" sz="2400" dirty="0" smtClean="0"/>
              <a:t>Sequential simulation</a:t>
            </a:r>
          </a:p>
          <a:p>
            <a:pPr marL="457200" indent="-457200">
              <a:buAutoNum type="arabicParenR"/>
            </a:pPr>
            <a:r>
              <a:rPr lang="en-US" sz="2400" dirty="0" smtClean="0"/>
              <a:t>Compute the conditional distribution given data and previously simulated values using simple </a:t>
            </a:r>
            <a:r>
              <a:rPr lang="en-US" sz="2400" dirty="0" err="1" smtClean="0"/>
              <a:t>kriging</a:t>
            </a:r>
            <a:r>
              <a:rPr lang="en-US" sz="2400" dirty="0" smtClean="0"/>
              <a:t> – most computationally expensive</a:t>
            </a:r>
          </a:p>
          <a:p>
            <a:pPr marL="457200" indent="-457200">
              <a:buAutoNum type="arabicParenR"/>
            </a:pPr>
            <a:r>
              <a:rPr lang="en-US" sz="2400" dirty="0" smtClean="0"/>
              <a:t>Draw a value from this conditional distribution</a:t>
            </a:r>
          </a:p>
          <a:p>
            <a:pPr marL="457200" indent="-457200">
              <a:buAutoNum type="arabicParenR"/>
            </a:pPr>
            <a:r>
              <a:rPr lang="en-US" sz="2400" dirty="0" smtClean="0"/>
              <a:t>Add this value to the dataset</a:t>
            </a:r>
          </a:p>
          <a:p>
            <a:pPr marL="457200" indent="-457200">
              <a:buAutoNum type="arabicParenR"/>
            </a:pPr>
            <a:r>
              <a:rPr lang="en-US" sz="2400" dirty="0" smtClean="0"/>
              <a:t>Go to the next unvisited location and go back to 1 until all locations are visited</a:t>
            </a:r>
          </a:p>
          <a:p>
            <a:pPr marL="457200" indent="-457200">
              <a:buAutoNum type="arabicParenR"/>
            </a:pPr>
            <a:endParaRPr lang="en-US" sz="2400" dirty="0"/>
          </a:p>
        </p:txBody>
      </p:sp>
    </p:spTree>
    <p:extLst>
      <p:ext uri="{BB962C8B-B14F-4D97-AF65-F5344CB8AC3E}">
        <p14:creationId xmlns:p14="http://schemas.microsoft.com/office/powerpoint/2010/main" val="27198707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normAutofit/>
          </a:bodyPr>
          <a:lstStyle/>
          <a:p>
            <a:r>
              <a:rPr lang="en-US" sz="3600" b="1" dirty="0" smtClean="0"/>
              <a:t>Review</a:t>
            </a:r>
            <a:endParaRPr lang="en-US" sz="3600" b="1" dirty="0"/>
          </a:p>
        </p:txBody>
      </p:sp>
      <p:sp>
        <p:nvSpPr>
          <p:cNvPr id="3" name="Content Placeholder 2"/>
          <p:cNvSpPr>
            <a:spLocks noGrp="1"/>
          </p:cNvSpPr>
          <p:nvPr>
            <p:ph idx="1"/>
          </p:nvPr>
        </p:nvSpPr>
        <p:spPr>
          <a:xfrm>
            <a:off x="0" y="1566466"/>
            <a:ext cx="11479275" cy="4351338"/>
          </a:xfrm>
        </p:spPr>
        <p:txBody>
          <a:bodyPr>
            <a:normAutofit/>
          </a:bodyPr>
          <a:lstStyle/>
          <a:p>
            <a:pPr marL="0" indent="0">
              <a:buNone/>
            </a:pPr>
            <a:endParaRPr lang="en-US" dirty="0" smtClean="0"/>
          </a:p>
          <a:p>
            <a:pPr marL="0" indent="0">
              <a:buNone/>
            </a:pPr>
            <a:endParaRPr lang="en-US" dirty="0"/>
          </a:p>
        </p:txBody>
      </p:sp>
      <p:graphicFrame>
        <p:nvGraphicFramePr>
          <p:cNvPr id="5" name="Object 4"/>
          <p:cNvGraphicFramePr>
            <a:graphicFrameLocks noChangeAspect="1"/>
          </p:cNvGraphicFramePr>
          <p:nvPr>
            <p:extLst/>
          </p:nvPr>
        </p:nvGraphicFramePr>
        <p:xfrm>
          <a:off x="6038850" y="3319463"/>
          <a:ext cx="114300" cy="215900"/>
        </p:xfrm>
        <a:graphic>
          <a:graphicData uri="http://schemas.openxmlformats.org/presentationml/2006/ole">
            <mc:AlternateContent xmlns:mc="http://schemas.openxmlformats.org/markup-compatibility/2006">
              <mc:Choice xmlns:v="urn:schemas-microsoft-com:vml" Requires="v">
                <p:oleObj spid="_x0000_s12321" name="Equation" r:id="rId3" imgW="114120" imgH="215640" progId="Equation.3">
                  <p:embed/>
                </p:oleObj>
              </mc:Choice>
              <mc:Fallback>
                <p:oleObj name="Equation" r:id="rId3" imgW="114120" imgH="2156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38850" y="3319463"/>
                        <a:ext cx="114300" cy="215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Box 6"/>
          <p:cNvSpPr txBox="1"/>
          <p:nvPr/>
        </p:nvSpPr>
        <p:spPr>
          <a:xfrm>
            <a:off x="228598" y="1215189"/>
            <a:ext cx="11706728" cy="4154984"/>
          </a:xfrm>
          <a:prstGeom prst="rect">
            <a:avLst/>
          </a:prstGeom>
          <a:noFill/>
        </p:spPr>
        <p:txBody>
          <a:bodyPr wrap="square" rtlCol="0">
            <a:spAutoFit/>
          </a:bodyPr>
          <a:lstStyle/>
          <a:p>
            <a:r>
              <a:rPr lang="en-US" sz="2400" dirty="0" smtClean="0"/>
              <a:t>Data exploration</a:t>
            </a:r>
          </a:p>
          <a:p>
            <a:endParaRPr lang="en-US" sz="2400" dirty="0"/>
          </a:p>
          <a:p>
            <a:r>
              <a:rPr lang="en-US" sz="2400" dirty="0" err="1" smtClean="0"/>
              <a:t>Variogram</a:t>
            </a:r>
            <a:r>
              <a:rPr lang="en-US" sz="2400" dirty="0" smtClean="0"/>
              <a:t> </a:t>
            </a:r>
          </a:p>
          <a:p>
            <a:endParaRPr lang="en-US" sz="2400" dirty="0"/>
          </a:p>
          <a:p>
            <a:r>
              <a:rPr lang="en-US" sz="2400" dirty="0" err="1" smtClean="0"/>
              <a:t>Variogram</a:t>
            </a:r>
            <a:r>
              <a:rPr lang="en-US" sz="2400" dirty="0" smtClean="0"/>
              <a:t> model</a:t>
            </a:r>
          </a:p>
          <a:p>
            <a:endParaRPr lang="en-US" sz="2400" dirty="0"/>
          </a:p>
          <a:p>
            <a:r>
              <a:rPr lang="en-US" sz="2400" dirty="0" smtClean="0"/>
              <a:t>Predictions</a:t>
            </a:r>
          </a:p>
          <a:p>
            <a:endParaRPr lang="en-US" sz="2400" dirty="0"/>
          </a:p>
          <a:p>
            <a:r>
              <a:rPr lang="en-US" sz="2400" dirty="0" smtClean="0"/>
              <a:t>Model diagnostics</a:t>
            </a:r>
          </a:p>
          <a:p>
            <a:endParaRPr lang="en-US" sz="2400" dirty="0" smtClean="0"/>
          </a:p>
          <a:p>
            <a:r>
              <a:rPr lang="en-US" sz="2400" dirty="0" smtClean="0"/>
              <a:t>Simulation</a:t>
            </a:r>
            <a:endParaRPr lang="en-US" sz="2400" dirty="0"/>
          </a:p>
        </p:txBody>
      </p:sp>
      <p:pic>
        <p:nvPicPr>
          <p:cNvPr id="4" name="Picture 3"/>
          <p:cNvPicPr>
            <a:picLocks noChangeAspect="1"/>
          </p:cNvPicPr>
          <p:nvPr/>
        </p:nvPicPr>
        <p:blipFill>
          <a:blip r:embed="rId5"/>
          <a:stretch>
            <a:fillRect/>
          </a:stretch>
        </p:blipFill>
        <p:spPr>
          <a:xfrm>
            <a:off x="2827420" y="1566466"/>
            <a:ext cx="9107906" cy="4441903"/>
          </a:xfrm>
          <a:prstGeom prst="rect">
            <a:avLst/>
          </a:prstGeom>
        </p:spPr>
      </p:pic>
      <p:cxnSp>
        <p:nvCxnSpPr>
          <p:cNvPr id="8" name="Straight Arrow Connector 7"/>
          <p:cNvCxnSpPr/>
          <p:nvPr/>
        </p:nvCxnSpPr>
        <p:spPr>
          <a:xfrm>
            <a:off x="926432" y="1566466"/>
            <a:ext cx="48126" cy="4909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950495" y="2364396"/>
            <a:ext cx="24063" cy="3742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950495" y="3092116"/>
            <a:ext cx="24063" cy="4432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950495" y="3777916"/>
            <a:ext cx="24063" cy="4211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950495" y="4559968"/>
            <a:ext cx="0" cy="3850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68380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11151</TotalTime>
  <Words>651</Words>
  <Application>Microsoft Office PowerPoint</Application>
  <PresentationFormat>Widescreen</PresentationFormat>
  <Paragraphs>76</Paragraphs>
  <Slides>8</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8</vt:i4>
      </vt:variant>
    </vt:vector>
  </HeadingPairs>
  <TitlesOfParts>
    <vt:vector size="14" baseType="lpstr">
      <vt:lpstr>Arial</vt:lpstr>
      <vt:lpstr>Calibri</vt:lpstr>
      <vt:lpstr>Calibri Light</vt:lpstr>
      <vt:lpstr>Office Theme</vt:lpstr>
      <vt:lpstr>Equation</vt:lpstr>
      <vt:lpstr>Microsoft Equation 3.0</vt:lpstr>
      <vt:lpstr> Lecture 10 – More kriging, stochastic simulation, and model diagnostics</vt:lpstr>
      <vt:lpstr>Types of kriging (use of semivariances)</vt:lpstr>
      <vt:lpstr>Simple kriging and universal kriging</vt:lpstr>
      <vt:lpstr>Cokriging</vt:lpstr>
      <vt:lpstr>Stratified kriging</vt:lpstr>
      <vt:lpstr>Model diagnostics – cross validation</vt:lpstr>
      <vt:lpstr>Stochastic simulation</vt:lpstr>
      <vt:lpstr>Review</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Wei Wu</dc:creator>
  <cp:lastModifiedBy>Wei Wu</cp:lastModifiedBy>
  <cp:revision>587</cp:revision>
  <cp:lastPrinted>2013-10-28T16:18:33Z</cp:lastPrinted>
  <dcterms:created xsi:type="dcterms:W3CDTF">2013-08-22T15:38:13Z</dcterms:created>
  <dcterms:modified xsi:type="dcterms:W3CDTF">2016-11-15T00:10:16Z</dcterms:modified>
</cp:coreProperties>
</file>